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uRRoEtq1410e0RuU0NqQ2JtFb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DC4D58-D4B2-4CC3-81A0-9D5A4B379E93}">
  <a:tblStyle styleId="{9DDC4D58-D4B2-4CC3-81A0-9D5A4B379E93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3934"/>
  </p:normalViewPr>
  <p:slideViewPr>
    <p:cSldViewPr snapToGrid="0" snapToObjects="1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CO-RADS-1 – имеет высокое отрицательное прогностическое значение у пациентов с жалобами продолжительностью четыре и более дня.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CO-RADS 5 – имеет очень высокое прогностическое значение, с учетом обстоятельств данной эпидемии.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До сих пор вариабельность оценки уровней CO-RADS 2–4 разными врачами остается высокой, поэтому эти оценки имеют низкое прогностическое отрицательное значение.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1200">
                <a:latin typeface="Calibri"/>
                <a:ea typeface="Calibri"/>
                <a:cs typeface="Calibri"/>
                <a:sym typeface="Calibri"/>
              </a:rPr>
              <a:t>Интерпретация результатов КТ должна проводиться вместе с клиническими симптомами и продолжительностью этих симптомов. Следует помнить, что в течение первых нескольких дней болезни в легкой форме КТ-картина может быть без патологических изменений.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61d51fc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61d51fc7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461d51f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461d51fc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2" name="Google Shape;22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Предложенный Обществом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Флейшнера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документ призван обеспечить надлежащую маршрутизацию пациентов в период пандемии COVID-19 в различных практических условиях, на различных фазах вспышки эпидемии и в условиях различной степени ограниченности ресурсов здравоохранения. Комитет решил представить этот документ в качестве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консенсусного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заявления, а не руководства, учитывая ограниченность доказательной базы и настоятельную необходимость в руководстве по этой теме для медицинского сообщества.</a:t>
            </a:r>
            <a:endParaRPr dirty="0"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Документ построен на трех клинических сценариях, в которых учитываются данные методов визуализации органов грудной клетки при оценке пациентов с потенциальной инфекцией COVID-19 (приложения _). Сценарии включают использование только рентгенографии и КТ органов грудной клетки. УЗИ было предложено в качестве потенциального средства сортировки и диагностики КОВИД-19 с учетом частого вовлечения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субплевральных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областей легких, однако настоящее время еще не накоплен достаточный опыт его использования. </a:t>
            </a: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Важно!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Сценарии применимы только для пациентов с признаками COVID-19.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Предложенный Обществом Флейшнера документ призван обеспечить надлежащую маршрутизацию пациентов в период пандемии COVID-19 в различных практических условиях, на различных фазах вспышки эпидемии и в условиях различной степени ограниченности ресурсов здравоохранения. Комитет решил представить этот документ в качестве консенсусного заявления, а не руководства, учитывая ограниченность доказательной базы и настоятельную необходимость в руководстве по этой теме для медицинского сообщества.</a:t>
            </a:r>
            <a:endParaRPr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Документ построен на трех клинических сценариях, в которых учитываются данные методов визуализации органов грудной клетки при оценке пациентов с потенциальной инфекцией COVID-19 (приложения _). Сценарии включают использование только рентгенографии и КТ органов грудной клетки. УЗИ было предложено в качестве потенциального средства сортировки и диагностики КОВИД-19 с учетом частого вовлечения субплевральных областей легких, однако настоящее время еще не накоплен достаточный опыт его использования. </a:t>
            </a:r>
            <a:r>
              <a:rPr lang="ru-RU" b="1">
                <a:latin typeface="Arial"/>
                <a:ea typeface="Arial"/>
                <a:cs typeface="Arial"/>
                <a:sym typeface="Arial"/>
              </a:rPr>
              <a:t>Важно! </a:t>
            </a:r>
            <a:r>
              <a:rPr lang="ru-RU">
                <a:latin typeface="Arial"/>
                <a:ea typeface="Arial"/>
                <a:cs typeface="Arial"/>
                <a:sym typeface="Arial"/>
              </a:rPr>
              <a:t>Сценарии применимы только для пациентов с признаками COVID-19.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Предложенный Обществом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Флейшнера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документ призван обеспечить надлежащую маршрутизацию пациентов в период пандемии COVID-19 в различных практических условиях, на различных фазах вспышки эпидемии и в условиях различной степени ограниченности ресурсов здравоохранения. Комитет решил представить этот документ в качестве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консенсусного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заявления, а не руководства, учитывая ограниченность доказательной базы и настоятельную необходимость в руководстве по этой теме для медицинского сообщества.</a:t>
            </a:r>
            <a:endParaRPr dirty="0"/>
          </a:p>
          <a:p>
            <a:pPr marL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Документ построен на трех клинических сценариях, в которых учитываются данные методов визуализации органов грудной клетки при оценке пациентов с потенциальной инфекцией COVID-19 (приложения _). Сценарии включают использование только рентгенографии и КТ органов грудной клетки. УЗИ было предложено в качестве потенциального средства сортировки и диагностики КОВИД-19 с учетом частого вовлечения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субплевральных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областей легких, однако настоящее время еще не накоплен достаточный опыт его использования. </a:t>
            </a:r>
            <a:r>
              <a:rPr lang="ru-RU" b="1" dirty="0">
                <a:latin typeface="Arial"/>
                <a:ea typeface="Arial"/>
                <a:cs typeface="Arial"/>
                <a:sym typeface="Arial"/>
              </a:rPr>
              <a:t>Важно!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Сценарии применимы только для пациентов с признаками COVID-19.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hyperlink" Target="mailto:morozov@npcmr.ru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-omc.ru/" TargetMode="External"/><Relationship Id="rId13" Type="http://schemas.openxmlformats.org/officeDocument/2006/relationships/hyperlink" Target="https://vk.com/npcm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ndkt.ru/" TargetMode="External"/><Relationship Id="rId12" Type="http://schemas.openxmlformats.org/officeDocument/2006/relationships/hyperlink" Target="https://www.youtube.com/channel/UCu5ER1JrdPILCaM9OD792tA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morozov@npcmr.ru" TargetMode="External"/><Relationship Id="rId11" Type="http://schemas.openxmlformats.org/officeDocument/2006/relationships/hyperlink" Target="https://www.facebook.com/medradiology.moscow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ok.ru/group/53492896301187" TargetMode="External"/><Relationship Id="rId10" Type="http://schemas.openxmlformats.org/officeDocument/2006/relationships/hyperlink" Target="http://mrororr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sdo.npcmr.ru/" TargetMode="External"/><Relationship Id="rId14" Type="http://schemas.openxmlformats.org/officeDocument/2006/relationships/hyperlink" Target="https://www.instagram.com/medradiology.moscow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edradiology.moscow/" TargetMode="External"/><Relationship Id="rId13" Type="http://schemas.openxmlformats.org/officeDocument/2006/relationships/image" Target="../media/image2.png"/><Relationship Id="rId3" Type="http://schemas.openxmlformats.org/officeDocument/2006/relationships/hyperlink" Target="mailto:morozov@npcmr.ru" TargetMode="External"/><Relationship Id="rId7" Type="http://schemas.openxmlformats.org/officeDocument/2006/relationships/hyperlink" Target="http://mrororr.ru/" TargetMode="External"/><Relationship Id="rId12" Type="http://schemas.openxmlformats.org/officeDocument/2006/relationships/hyperlink" Target="https://ok.ru/group/53492896301187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sdo.npcmr.ru/" TargetMode="External"/><Relationship Id="rId11" Type="http://schemas.openxmlformats.org/officeDocument/2006/relationships/hyperlink" Target="https://www.instagram.com/medradiology.moscow/" TargetMode="External"/><Relationship Id="rId5" Type="http://schemas.openxmlformats.org/officeDocument/2006/relationships/hyperlink" Target="http://www.pet-omc.ru/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vk.com/npcmr" TargetMode="External"/><Relationship Id="rId4" Type="http://schemas.openxmlformats.org/officeDocument/2006/relationships/hyperlink" Target="http://ndkt.ru/" TargetMode="External"/><Relationship Id="rId9" Type="http://schemas.openxmlformats.org/officeDocument/2006/relationships/hyperlink" Target="https://www.youtube.com/channel/UCu5ER1JrdPILCaM9OD792tA" TargetMode="External"/><Relationship Id="rId1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t-omc.ru/" TargetMode="External"/><Relationship Id="rId13" Type="http://schemas.openxmlformats.org/officeDocument/2006/relationships/hyperlink" Target="https://vk.com/npcmr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ndkt.ru/" TargetMode="External"/><Relationship Id="rId12" Type="http://schemas.openxmlformats.org/officeDocument/2006/relationships/hyperlink" Target="https://www.youtube.com/channel/UCu5ER1JrdPILCaM9OD792tA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morozov@npcmr.ru" TargetMode="External"/><Relationship Id="rId11" Type="http://schemas.openxmlformats.org/officeDocument/2006/relationships/hyperlink" Target="https://www.facebook.com/medradiology.moscow/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ok.ru/group/53492896301187" TargetMode="External"/><Relationship Id="rId10" Type="http://schemas.openxmlformats.org/officeDocument/2006/relationships/hyperlink" Target="http://mrororr.ru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sdo.npcmr.ru/" TargetMode="External"/><Relationship Id="rId14" Type="http://schemas.openxmlformats.org/officeDocument/2006/relationships/hyperlink" Target="https://www.instagram.com/medradiology.moscow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descr="Рисунок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590" cy="685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7" y="93658"/>
            <a:ext cx="546102" cy="59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62" y="-33338"/>
            <a:ext cx="898526" cy="83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 descr="Рисунок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025" y="93658"/>
            <a:ext cx="2257425" cy="56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261935" y="3330575"/>
            <a:ext cx="7129468" cy="174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3200"/>
              <a:buFont typeface="Calibri"/>
              <a:buNone/>
              <a:defRPr sz="3200" b="1">
                <a:solidFill>
                  <a:srgbClr val="4F81B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63955" y="6224224"/>
            <a:ext cx="273652" cy="26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 b="0" i="0" u="none" strike="noStrike" cap="non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 descr="Рисунок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4" y="0"/>
            <a:ext cx="1218963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7650" y="255737"/>
            <a:ext cx="545208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7934" y="127398"/>
            <a:ext cx="899244" cy="83416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4"/>
          <p:cNvSpPr txBox="1"/>
          <p:nvPr/>
        </p:nvSpPr>
        <p:spPr>
          <a:xfrm>
            <a:off x="46902" y="4671981"/>
            <a:ext cx="12098196" cy="8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4800"/>
              <a:buFont typeface="Calibri"/>
              <a:buNone/>
            </a:pPr>
            <a:r>
              <a:rPr lang="ru-RU" sz="4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Благодарю за внимание</a:t>
            </a:r>
            <a:endParaRPr/>
          </a:p>
        </p:txBody>
      </p:sp>
      <p:sp>
        <p:nvSpPr>
          <p:cNvPr id="79" name="Google Shape;79;p24"/>
          <p:cNvSpPr txBox="1"/>
          <p:nvPr/>
        </p:nvSpPr>
        <p:spPr>
          <a:xfrm>
            <a:off x="400427" y="5629511"/>
            <a:ext cx="1876102" cy="49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morozov@npcmr.ru</a:t>
            </a:r>
            <a:endParaRPr sz="1800" b="0" i="0" u="none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+7 (495) 671-56-48</a:t>
            </a:r>
            <a:endParaRPr/>
          </a:p>
        </p:txBody>
      </p:sp>
      <p:sp>
        <p:nvSpPr>
          <p:cNvPr id="80" name="Google Shape;80;p24"/>
          <p:cNvSpPr txBox="1"/>
          <p:nvPr/>
        </p:nvSpPr>
        <p:spPr>
          <a:xfrm>
            <a:off x="4893581" y="5629511"/>
            <a:ext cx="2404840" cy="49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alibri"/>
              <a:buNone/>
            </a:pPr>
            <a:r>
              <a:rPr lang="ru-RU"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Ситуационный центр по ЛД: +7 (495) 276-04-38</a:t>
            </a:r>
            <a:endParaRPr/>
          </a:p>
        </p:txBody>
      </p:sp>
      <p:sp>
        <p:nvSpPr>
          <p:cNvPr id="81" name="Google Shape;81;p24"/>
          <p:cNvSpPr txBox="1"/>
          <p:nvPr/>
        </p:nvSpPr>
        <p:spPr>
          <a:xfrm>
            <a:off x="9358076" y="5629511"/>
            <a:ext cx="2692872" cy="49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lang="ru-RU"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http://медрадиология.москва/</a:t>
            </a:r>
            <a:endParaRPr/>
          </a:p>
        </p:txBody>
      </p:sp>
      <p:sp>
        <p:nvSpPr>
          <p:cNvPr id="82" name="Google Shape;82;p24"/>
          <p:cNvSpPr txBox="1"/>
          <p:nvPr/>
        </p:nvSpPr>
        <p:spPr>
          <a:xfrm>
            <a:off x="9501243" y="5862387"/>
            <a:ext cx="2212819" cy="29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Calibri"/>
              <a:buNone/>
            </a:pPr>
            <a:r>
              <a:rPr lang="ru-RU" sz="1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http://скрининграка.рф/</a:t>
            </a:r>
            <a:endParaRPr/>
          </a:p>
        </p:txBody>
      </p:sp>
      <p:pic>
        <p:nvPicPr>
          <p:cNvPr id="83" name="Google Shape;83;p24" descr="Рисунок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0849" y="2126333"/>
            <a:ext cx="2990302" cy="194944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"/>
          <p:cNvSpPr txBox="1">
            <a:spLocks noGrp="1"/>
          </p:cNvSpPr>
          <p:nvPr>
            <p:ph type="title"/>
          </p:nvPr>
        </p:nvSpPr>
        <p:spPr>
          <a:xfrm>
            <a:off x="161988" y="234886"/>
            <a:ext cx="11146661" cy="90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400"/>
              <a:buFont typeface="Calibri"/>
              <a:buNone/>
              <a:defRPr>
                <a:solidFill>
                  <a:srgbClr val="44546A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11874782" y="6509088"/>
            <a:ext cx="317221" cy="33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лавный слайд 1">
  <p:cSld name="1_Заглавный слайд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7" descr="Рисунок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0" y="93812"/>
            <a:ext cx="545209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3" y="-34527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7" descr="Рисунок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470" y="93812"/>
            <a:ext cx="2258139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263351" y="3331590"/>
            <a:ext cx="7128793" cy="174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600"/>
              <a:buFont typeface="Calibri"/>
              <a:buNone/>
              <a:defRPr sz="3600">
                <a:solidFill>
                  <a:srgbClr val="005FAB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/>
          <p:nvPr/>
        </p:nvSpPr>
        <p:spPr>
          <a:xfrm>
            <a:off x="324310" y="5661247"/>
            <a:ext cx="6574829" cy="87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Сергей Павлович Морозов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</a:pPr>
            <a:r>
              <a:rPr lang="ru-RU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директор, главный внештатный специалист по лучевой диагностике ДЗМ и Минздрава РФ по ЦФО</a:t>
            </a:r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8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0" y="93812"/>
            <a:ext cx="545209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3" y="-34527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8" descr="Рисунок 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470" y="93812"/>
            <a:ext cx="2258139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8"/>
          <p:cNvSpPr txBox="1"/>
          <p:nvPr/>
        </p:nvSpPr>
        <p:spPr>
          <a:xfrm>
            <a:off x="321770" y="3262281"/>
            <a:ext cx="5656504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600"/>
              <a:buFont typeface="Calibri"/>
              <a:buNone/>
            </a:pPr>
            <a:r>
              <a:rPr lang="ru-RU" sz="36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БЛАГОДАРЮ ЗА ВНИМАНИЕ</a:t>
            </a:r>
            <a:endParaRPr/>
          </a:p>
        </p:txBody>
      </p:sp>
      <p:sp>
        <p:nvSpPr>
          <p:cNvPr id="106" name="Google Shape;106;p28"/>
          <p:cNvSpPr txBox="1"/>
          <p:nvPr/>
        </p:nvSpPr>
        <p:spPr>
          <a:xfrm>
            <a:off x="6574976" y="662804"/>
            <a:ext cx="3508963" cy="32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morozov@npcmr.ru</a:t>
            </a:r>
            <a:endParaRPr sz="1800" b="0" i="0" u="none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+7 (495) 671-56-48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Ситуационный центр по ЛД: </a:t>
            </a:r>
            <a:b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+7 (495) 276-04-38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http://медрадиология.москва/</a:t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http://ndkt.ru/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http://скрининграка.рф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pet-omc.ru</a:t>
            </a: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http://sdo.npcmr.ru/ </a:t>
            </a: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http://mrororr.ru/</a:t>
            </a:r>
            <a:endParaRPr/>
          </a:p>
        </p:txBody>
      </p:sp>
      <p:sp>
        <p:nvSpPr>
          <p:cNvPr id="107" name="Google Shape;107;p28"/>
          <p:cNvSpPr txBox="1"/>
          <p:nvPr/>
        </p:nvSpPr>
        <p:spPr>
          <a:xfrm>
            <a:off x="6573766" y="4357673"/>
            <a:ext cx="5207819" cy="222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Наши соц.сети: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Facebook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YouTube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Москвы/Radiology of Moscow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ВК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НПЦ Медицинской радиологии ДЗМ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Instagram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medradiology.moscow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Одноклассники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</a:t>
            </a:r>
            <a:r>
              <a:rPr lang="ru-RU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9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9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9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9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0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8" name="Google Shape;118;p30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0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0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1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31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1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2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0" name="Google Shape;130;p32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2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ный слайд">
  <p:cSld name="Заглавный слайд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 descr="Рисунок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09" y="132953"/>
            <a:ext cx="545207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91" y="4614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3" descr="Рисунок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15479" y="132953"/>
            <a:ext cx="2258138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728314" y="3315115"/>
            <a:ext cx="6624737" cy="1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600"/>
              <a:buFont typeface="Calibri"/>
              <a:buNone/>
              <a:defRPr sz="3600">
                <a:solidFill>
                  <a:srgbClr val="005FAB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6" descr="Рисунок 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4"/>
            <a:ext cx="12208514" cy="745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6" descr="Рисунок 36"/>
          <p:cNvPicPr preferRelativeResize="0"/>
          <p:nvPr/>
        </p:nvPicPr>
        <p:blipFill rotWithShape="1">
          <a:blip r:embed="rId4">
            <a:alphaModFix/>
          </a:blip>
          <a:srcRect r="70850"/>
          <a:stretch/>
        </p:blipFill>
        <p:spPr>
          <a:xfrm>
            <a:off x="11496599" y="201010"/>
            <a:ext cx="497738" cy="43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6" descr="image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86973" y="201010"/>
            <a:ext cx="392901" cy="43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6" descr="image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4985" y="116632"/>
            <a:ext cx="639977" cy="593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без заголовка">
  <p:cSld name="Пользовательский макет без заголовка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4" descr="Рисунок 5"/>
          <p:cNvPicPr preferRelativeResize="0"/>
          <p:nvPr/>
        </p:nvPicPr>
        <p:blipFill rotWithShape="1">
          <a:blip r:embed="rId3">
            <a:alphaModFix/>
          </a:blip>
          <a:srcRect r="70850"/>
          <a:stretch/>
        </p:blipFill>
        <p:spPr>
          <a:xfrm>
            <a:off x="11496599" y="201010"/>
            <a:ext cx="497738" cy="43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4" descr="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6973" y="201010"/>
            <a:ext cx="392901" cy="430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4" descr="image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74985" y="116632"/>
            <a:ext cx="639977" cy="59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 без заголовка">
  <p:cSld name="1_Пользовательский макет без заголовка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5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 отбивки раздела">
  <p:cSld name="Макет отбивки раздела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6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45024"/>
            <a:ext cx="12192000" cy="792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6"/>
          <p:cNvSpPr txBox="1">
            <a:spLocks noGrp="1"/>
          </p:cNvSpPr>
          <p:nvPr>
            <p:ph type="title"/>
          </p:nvPr>
        </p:nvSpPr>
        <p:spPr>
          <a:xfrm>
            <a:off x="0" y="3645025"/>
            <a:ext cx="12192000" cy="792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52" name="Google Shape;152;p36" descr="Рисунок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857" y="1634070"/>
            <a:ext cx="2592286" cy="168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ьный слайд">
  <p:cSld name="Финальный слайд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7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7"/>
          <p:cNvSpPr txBox="1"/>
          <p:nvPr/>
        </p:nvSpPr>
        <p:spPr>
          <a:xfrm>
            <a:off x="702024" y="3262281"/>
            <a:ext cx="5656505" cy="59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400"/>
              <a:buFont typeface="Calibri"/>
              <a:buNone/>
            </a:pPr>
            <a:r>
              <a:rPr lang="ru-RU" sz="34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БЛАГОДАРЮ ЗА ВНИМАНИЕ</a:t>
            </a:r>
            <a:endParaRPr/>
          </a:p>
        </p:txBody>
      </p:sp>
      <p:sp>
        <p:nvSpPr>
          <p:cNvPr id="157" name="Google Shape;157;p37"/>
          <p:cNvSpPr txBox="1"/>
          <p:nvPr/>
        </p:nvSpPr>
        <p:spPr>
          <a:xfrm>
            <a:off x="6574976" y="662804"/>
            <a:ext cx="3508963" cy="32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morozov@npcmr.ru</a:t>
            </a:r>
            <a:endParaRPr sz="1800" b="0" i="0" u="none" strike="noStrike" cap="none">
              <a:solidFill>
                <a:srgbClr val="005FA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252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+7 (495) 671-56-48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252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252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Ситуационный центр по ЛД: </a:t>
            </a:r>
            <a:b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+7 (495) 276-04-38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http://медрадиология.москва/</a:t>
            </a:r>
            <a:b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http://ndkt.ru/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http://скрининграка.рф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pet-omc.ru</a:t>
            </a:r>
            <a: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b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http://sdo.npcmr.ru/ </a:t>
            </a:r>
            <a: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http://mrororr.ru/</a:t>
            </a:r>
            <a:endParaRPr/>
          </a:p>
        </p:txBody>
      </p:sp>
      <p:sp>
        <p:nvSpPr>
          <p:cNvPr id="158" name="Google Shape;158;p37"/>
          <p:cNvSpPr txBox="1"/>
          <p:nvPr/>
        </p:nvSpPr>
        <p:spPr>
          <a:xfrm>
            <a:off x="6573766" y="4357673"/>
            <a:ext cx="5207819" cy="222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252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Наши соц.сети: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Facebook</a:t>
            </a: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</a:t>
            </a:r>
            <a:endParaRPr sz="1800" b="0" i="0" u="none" strike="noStrike" cap="none">
              <a:solidFill>
                <a:srgbClr val="4E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YouTube</a:t>
            </a: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Москвы/Radiology of Moscow</a:t>
            </a:r>
            <a:endParaRPr sz="1800" b="0" i="0" u="none" strike="noStrike" cap="none">
              <a:solidFill>
                <a:srgbClr val="4E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ВК</a:t>
            </a: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: НПЦ Медицинской радиологии ДЗМ</a:t>
            </a:r>
            <a:endParaRPr sz="1800" b="0" i="0" u="none" strike="noStrike" cap="none">
              <a:solidFill>
                <a:srgbClr val="4E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Instagram</a:t>
            </a: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: medradiology.moscow</a:t>
            </a:r>
            <a:endParaRPr sz="1800" b="0" i="0" u="none" strike="noStrike" cap="none">
              <a:solidFill>
                <a:srgbClr val="4E525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Одноклассники</a:t>
            </a:r>
            <a:r>
              <a:rPr lang="ru-RU" sz="1800" b="0" i="0" u="none" strike="noStrike" cap="none">
                <a:solidFill>
                  <a:srgbClr val="4E5252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 </a:t>
            </a:r>
            <a:endParaRPr/>
          </a:p>
        </p:txBody>
      </p:sp>
      <p:pic>
        <p:nvPicPr>
          <p:cNvPr id="159" name="Google Shape;159;p37" descr="image2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3109" y="132953"/>
            <a:ext cx="545207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7" descr="image3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3391" y="4614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7" descr="Рисунок 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415479" y="132953"/>
            <a:ext cx="2258138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8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8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 descr="Рисунок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 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9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950" y="0"/>
            <a:ext cx="12196782" cy="9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9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89735"/>
            <a:ext cx="12193590" cy="7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9" descr="Рисунок 8"/>
          <p:cNvPicPr preferRelativeResize="0"/>
          <p:nvPr/>
        </p:nvPicPr>
        <p:blipFill rotWithShape="1">
          <a:blip r:embed="rId4">
            <a:alphaModFix/>
          </a:blip>
          <a:srcRect r="70849"/>
          <a:stretch/>
        </p:blipFill>
        <p:spPr>
          <a:xfrm>
            <a:off x="11791949" y="6415087"/>
            <a:ext cx="396905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9" descr="image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99785" y="6415087"/>
            <a:ext cx="323879" cy="354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 descr="image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6650" y="6345237"/>
            <a:ext cx="533400" cy="49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 descr="Рисунок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73125"/>
            <a:ext cx="12193590" cy="30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12188825" cy="50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3200"/>
              <a:buFont typeface="Calibri"/>
              <a:buNone/>
              <a:defRPr sz="3200" b="1">
                <a:solidFill>
                  <a:srgbClr val="4F81B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sldNum" idx="12"/>
          </p:nvPr>
        </p:nvSpPr>
        <p:spPr>
          <a:xfrm>
            <a:off x="8463955" y="6224224"/>
            <a:ext cx="273652" cy="26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 b="0" i="0" u="none" strike="noStrike" cap="non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7" descr="Рисунок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041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6085" y="255585"/>
            <a:ext cx="546129" cy="59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7410" y="127000"/>
            <a:ext cx="898554" cy="83343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/>
          <p:nvPr/>
        </p:nvSpPr>
        <p:spPr>
          <a:xfrm>
            <a:off x="-1" y="4670423"/>
            <a:ext cx="12190415" cy="76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4800"/>
              <a:buFont typeface="Arial"/>
              <a:buNone/>
            </a:pPr>
            <a:r>
              <a:rPr lang="ru-RU" sz="4800" b="0" i="0" u="none" strike="noStrike" cap="none">
                <a:solidFill>
                  <a:srgbClr val="005FAB"/>
                </a:solidFill>
                <a:latin typeface="Arial"/>
                <a:ea typeface="Arial"/>
                <a:cs typeface="Arial"/>
                <a:sym typeface="Arial"/>
              </a:rPr>
              <a:t>Благодарю за внимание</a:t>
            </a:r>
            <a:endParaRPr/>
          </a:p>
        </p:txBody>
      </p:sp>
      <p:pic>
        <p:nvPicPr>
          <p:cNvPr id="30" name="Google Shape;30;p17" descr="Рисунок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575" y="2125659"/>
            <a:ext cx="2989266" cy="19494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114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3200"/>
              <a:buFont typeface="Calibri"/>
              <a:buNone/>
              <a:defRPr sz="3200" b="1">
                <a:solidFill>
                  <a:srgbClr val="4F81BD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63955" y="6224224"/>
            <a:ext cx="273652" cy="26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200" b="0" i="0" u="none" strike="noStrike" cap="none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лавный слайд 1">
  <p:cSld name="Заглавный слайд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8" descr="Рисунок 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0" y="93812"/>
            <a:ext cx="545209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3" y="-34527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8" descr="Рисунок 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470" y="93812"/>
            <a:ext cx="2258139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263351" y="3331590"/>
            <a:ext cx="7128793" cy="174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600"/>
              <a:buFont typeface="Calibri"/>
              <a:buNone/>
              <a:defRPr sz="3600">
                <a:solidFill>
                  <a:srgbClr val="005FAB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/>
          <p:nvPr/>
        </p:nvSpPr>
        <p:spPr>
          <a:xfrm>
            <a:off x="324310" y="5661247"/>
            <a:ext cx="6574829" cy="87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Сергей Павлович Морозов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Calibri"/>
              <a:buNone/>
            </a:pPr>
            <a:r>
              <a:rPr lang="ru-RU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директор, главный внештатный специалист по лучевой диагностике ДЗМ и Минздрава РФ по ЦФО</a:t>
            </a:r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9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82" y="0"/>
            <a:ext cx="12199189" cy="90872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0" y="205171"/>
            <a:ext cx="12190108" cy="504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19" descr="Рисунок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9" descr="Рисунок 8"/>
          <p:cNvPicPr preferRelativeResize="0"/>
          <p:nvPr/>
        </p:nvPicPr>
        <p:blipFill rotWithShape="1">
          <a:blip r:embed="rId4">
            <a:alphaModFix/>
          </a:blip>
          <a:srcRect r="70850"/>
          <a:stretch/>
        </p:blipFill>
        <p:spPr>
          <a:xfrm>
            <a:off x="11792660" y="6416173"/>
            <a:ext cx="397449" cy="3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9" descr="image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0571" y="6416173"/>
            <a:ext cx="323728" cy="3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9" descr="image3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97242" y="6345773"/>
            <a:ext cx="533943" cy="49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 descr="Рисунок 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73954"/>
            <a:ext cx="12194772" cy="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0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0" descr="Рисунок 8"/>
          <p:cNvPicPr preferRelativeResize="0"/>
          <p:nvPr/>
        </p:nvPicPr>
        <p:blipFill rotWithShape="1">
          <a:blip r:embed="rId3">
            <a:alphaModFix/>
          </a:blip>
          <a:srcRect r="70850"/>
          <a:stretch/>
        </p:blipFill>
        <p:spPr>
          <a:xfrm>
            <a:off x="11792660" y="6416173"/>
            <a:ext cx="397449" cy="34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 descr="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0571" y="6416173"/>
            <a:ext cx="323728" cy="35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0" descr="image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97242" y="6345773"/>
            <a:ext cx="533943" cy="49530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1" descr="Рисунок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6790920"/>
            <a:ext cx="12194772" cy="7481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2" descr="Рисунок 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45024"/>
            <a:ext cx="12192000" cy="79228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0" y="3745607"/>
            <a:ext cx="12192000" cy="72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2" descr="Рисунок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9857" y="1634070"/>
            <a:ext cx="2592286" cy="168997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3" descr="Рисунок 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"/>
            <a:ext cx="12194772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00" y="93812"/>
            <a:ext cx="545209" cy="5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3" y="-34527"/>
            <a:ext cx="899243" cy="83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3" descr="Рисунок 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470" y="93812"/>
            <a:ext cx="2258139" cy="56899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/>
        </p:nvSpPr>
        <p:spPr>
          <a:xfrm>
            <a:off x="321770" y="3262281"/>
            <a:ext cx="5656504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B"/>
              </a:buClr>
              <a:buSzPts val="3600"/>
              <a:buFont typeface="Calibri"/>
              <a:buNone/>
            </a:pPr>
            <a:r>
              <a:rPr lang="ru-RU" sz="3600" b="0" i="0" u="none" strike="noStrike" cap="none">
                <a:solidFill>
                  <a:srgbClr val="005FAB"/>
                </a:solidFill>
                <a:latin typeface="Calibri"/>
                <a:ea typeface="Calibri"/>
                <a:cs typeface="Calibri"/>
                <a:sym typeface="Calibri"/>
              </a:rPr>
              <a:t>БЛАГОДАРЮ ЗА ВНИМАНИЕ</a:t>
            </a:r>
            <a:endParaRPr/>
          </a:p>
        </p:txBody>
      </p:sp>
      <p:sp>
        <p:nvSpPr>
          <p:cNvPr id="71" name="Google Shape;71;p23"/>
          <p:cNvSpPr txBox="1"/>
          <p:nvPr/>
        </p:nvSpPr>
        <p:spPr>
          <a:xfrm>
            <a:off x="6574976" y="662804"/>
            <a:ext cx="3508963" cy="329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morozov@npcmr.ru</a:t>
            </a:r>
            <a:endParaRPr sz="1800" b="0" i="0" u="none" strike="noStrike" cap="non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+7 (495) 671-56-48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Ситуационный центр по ЛД: </a:t>
            </a:r>
            <a:b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+7 (495) 276-04-38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http://медрадиология.москва/</a:t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http://ndkt.ru/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http://скрининграка.рф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pet-omc.ru</a:t>
            </a: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http://sdo.npcmr.ru/ </a:t>
            </a:r>
            <a: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http://mrororr.ru/</a:t>
            </a:r>
            <a:endParaRPr/>
          </a:p>
        </p:txBody>
      </p:sp>
      <p:sp>
        <p:nvSpPr>
          <p:cNvPr id="72" name="Google Shape;72;p23"/>
          <p:cNvSpPr txBox="1"/>
          <p:nvPr/>
        </p:nvSpPr>
        <p:spPr>
          <a:xfrm>
            <a:off x="6573766" y="4357673"/>
            <a:ext cx="5207819" cy="222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Наши соц.сети: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Facebook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YouTube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Москвы/Radiology of Moscow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ВК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НПЦ Медицинской радиологии ДЗМ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Instagram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medradiology.moscow</a:t>
            </a: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lang="ru-RU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Одноклассники</a:t>
            </a:r>
            <a:r>
              <a:rPr lang="ru-RU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Радиология Москвы</a:t>
            </a:r>
            <a:r>
              <a:rPr lang="ru-RU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473622" y="6221732"/>
            <a:ext cx="263979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chest/covid-19-corads-classific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diologen.nl/system/files/bestanden/documenten/2020-03-29a_standaardverslag_covid-19_co-rads_ppt_pdf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chest/covid-19-corads-classific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diologen.nl/system/files/bestanden/documenten/2020-03-29a_standaardverslag_covid-19_co-rads_ppt_pdf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acr.org/Advocacy-and-Economics/ACR-Position-Statements/Recommendations-for-Chest-Radiography-and-CT-for-Suspected-COVID19-Infection" TargetMode="External"/><Relationship Id="rId4" Type="http://schemas.openxmlformats.org/officeDocument/2006/relationships/hyperlink" Target="https://www.rcr.ac.uk/college/coronavirus-covid-19-what-rcr-doing/clinical-information/rcr-position-role-ct-patien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doi/10.1148/radiol.20202013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rsna.org/doi/10.1148/radiol.20202013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s.rsna.org/doi/10.1148/radiol.2020201365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s://pubs.rsna.org/doi/10.1148/radiol.2020201365" TargetMode="Externa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/>
          <p:nvPr/>
        </p:nvSpPr>
        <p:spPr>
          <a:xfrm>
            <a:off x="303900" y="6233679"/>
            <a:ext cx="1158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ГБУЗ «Научно-практический клинический центр диагностики и телемедицинских технологий ДЗМ», 2020 год</a:t>
            </a:r>
            <a:endParaRPr sz="16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"/>
          <p:cNvSpPr txBox="1">
            <a:spLocks noGrp="1"/>
          </p:cNvSpPr>
          <p:nvPr>
            <p:ph type="title"/>
          </p:nvPr>
        </p:nvSpPr>
        <p:spPr>
          <a:xfrm>
            <a:off x="0" y="2745800"/>
            <a:ext cx="77604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</a:pPr>
            <a:r>
              <a:rPr lang="ru-RU" sz="3600" b="0" dirty="0">
                <a:solidFill>
                  <a:srgbClr val="1E4E79"/>
                </a:solidFill>
              </a:rPr>
              <a:t>Обзор актуальных международных рекомендаций по COVID-19</a:t>
            </a:r>
            <a:endParaRPr sz="3600" dirty="0">
              <a:solidFill>
                <a:srgbClr val="1E4E79"/>
              </a:solidFill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518973" y="4242500"/>
            <a:ext cx="80715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lang="ru-RU" sz="2000" b="0" i="0" u="none" strike="noStrike" cap="none" dirty="0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Чернина Валерия Юрьевна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lang="ru-RU" sz="2000" b="0" i="0" u="none" strike="noStrike" cap="none" dirty="0">
                <a:solidFill>
                  <a:srgbClr val="1E4E79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младший научный сотрудник отдела развития качества радиологии</a:t>
            </a:r>
            <a:endParaRPr sz="2000" b="0" i="0" u="none" strike="noStrike" cap="none" dirty="0">
              <a:solidFill>
                <a:srgbClr val="1E4E79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0" y="6396968"/>
            <a:ext cx="49872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https://pubs.rsna.org/doi/10.1148/ryct.2020200152#tbl1</a:t>
            </a:r>
            <a:endParaRPr/>
          </a:p>
        </p:txBody>
      </p:sp>
      <p:graphicFrame>
        <p:nvGraphicFramePr>
          <p:cNvPr id="258" name="Google Shape;258;p9"/>
          <p:cNvGraphicFramePr/>
          <p:nvPr>
            <p:extLst>
              <p:ext uri="{D42A27DB-BD31-4B8C-83A1-F6EECF244321}">
                <p14:modId xmlns:p14="http://schemas.microsoft.com/office/powerpoint/2010/main" val="2532468577"/>
              </p:ext>
            </p:extLst>
          </p:nvPr>
        </p:nvGraphicFramePr>
        <p:xfrm>
          <a:off x="350293" y="1105469"/>
          <a:ext cx="11491425" cy="3879205"/>
        </p:xfrm>
        <a:graphic>
          <a:graphicData uri="http://schemas.openxmlformats.org/drawingml/2006/table">
            <a:tbl>
              <a:tblPr firstRow="1" bandRow="1">
                <a:noFill/>
                <a:tableStyleId>{9DDC4D58-D4B2-4CC3-81A0-9D5A4B379E93}</a:tableStyleId>
              </a:tblPr>
              <a:tblGrid>
                <a:gridCol w="557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Плюсы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Минусы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Клиницисты могут не подозревать о COVID-19 при нетипичной клинике.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Первоначальный ПЦР-тест может быть отрицательным, а типичные признаки по данным КТ могут способствовать проведению повторного тестирования.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Повышение качества и ясности протоколов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endParaRPr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Использование для будущего обучения, научных исследований, правильной маршрутизации пациентов.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Истинная чувствительность и специфичность КТ для COVID-19 неизвестны. Даже пациенты без изменений по данным КТ  или с нетипичными признаками могут иметь COVID-19.</a:t>
                      </a:r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endParaRPr dirty="0"/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Клиницисты могут чувствовать, что указание на COVID-19 в протоколах ограничивает их возможности по ведению пациентов.</a:t>
                      </a:r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endParaRPr dirty="0"/>
                    </a:p>
                    <a:p>
                      <a:pPr marL="285750" marR="0" lvl="0" indent="-2857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Tx/>
                        <a:buChar char="-"/>
                      </a:pP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Пациенты могут опасаться, что  в их медицинской карте будет содержаться такая терминология, как "COVID-19" или "</a:t>
                      </a:r>
                      <a:r>
                        <a:rPr lang="ru-RU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коронавирусная</a:t>
                      </a:r>
                      <a:r>
                        <a:rPr lang="ru-RU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пневмония".</a:t>
                      </a:r>
                    </a:p>
                  </a:txBody>
                  <a:tcPr marL="91450" marR="91450" marT="45725" marB="457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6B41498A-110E-B544-94F2-E39A8BE178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0591"/>
            <a:ext cx="9594376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None/>
            </a:pPr>
            <a:r>
              <a:rPr lang="ru-RU" sz="2520" dirty="0" err="1">
                <a:solidFill>
                  <a:schemeClr val="lt1"/>
                </a:solidFill>
              </a:rPr>
              <a:t>Консенсусное</a:t>
            </a:r>
            <a:r>
              <a:rPr lang="ru-RU" sz="2520" dirty="0">
                <a:solidFill>
                  <a:schemeClr val="lt1"/>
                </a:solidFill>
              </a:rPr>
              <a:t> заявление Рентгенологического общества </a:t>
            </a:r>
            <a:br>
              <a:rPr lang="ru-RU" sz="2520" dirty="0">
                <a:solidFill>
                  <a:schemeClr val="lt1"/>
                </a:solidFill>
              </a:rPr>
            </a:br>
            <a:r>
              <a:rPr lang="ru-RU" sz="2520" dirty="0">
                <a:solidFill>
                  <a:schemeClr val="lt1"/>
                </a:solidFill>
              </a:rPr>
              <a:t>Северной Америки (RSNA)</a:t>
            </a:r>
            <a:endParaRPr sz="252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/>
              <a:t>Классификация COVID-19 CO-RADS</a:t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119447" y="6334780"/>
            <a:ext cx="10346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https://radiologyassistant.nl/chest/covid-19-corads-classification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https://www.radiologen.nl/system/files/bestanden/documenten/2020-03-29a_standaardverslag_covid-19_co-rads_ppt_pdf.pdf</a:t>
            </a:r>
            <a:r>
              <a:rPr lang="ru-RU"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265" name="Google Shape;265;p10"/>
          <p:cNvGraphicFramePr/>
          <p:nvPr>
            <p:extLst>
              <p:ext uri="{D42A27DB-BD31-4B8C-83A1-F6EECF244321}">
                <p14:modId xmlns:p14="http://schemas.microsoft.com/office/powerpoint/2010/main" val="1533025516"/>
              </p:ext>
            </p:extLst>
          </p:nvPr>
        </p:nvGraphicFramePr>
        <p:xfrm>
          <a:off x="479375" y="1928529"/>
          <a:ext cx="10601723" cy="3039304"/>
        </p:xfrm>
        <a:graphic>
          <a:graphicData uri="http://schemas.openxmlformats.org/drawingml/2006/table">
            <a:tbl>
              <a:tblPr>
                <a:noFill/>
                <a:tableStyleId>{9DDC4D58-D4B2-4CC3-81A0-9D5A4B379E93}</a:tableStyleId>
              </a:tblPr>
              <a:tblGrid>
                <a:gridCol w="234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Категория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Вероятность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Результаты КТ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Норма или изменения, не соответствующие инфекции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2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Низкая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Изменения, соответствующие инфекциям, отличным от COVID-19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Промежуточная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 ясно, имеется ли COVID-19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Высокая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Изменения, подозрительные на COVID-19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5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Очень высокая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Типичная картина для COVID-19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CO-RADS 6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ПЦР +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4925" marR="34925" marT="34925" marB="349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" name="Google Shape;266;p10"/>
          <p:cNvSpPr/>
          <p:nvPr/>
        </p:nvSpPr>
        <p:spPr>
          <a:xfrm>
            <a:off x="299398" y="967342"/>
            <a:ext cx="1078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Предложена рабочей группой Королевского Радиологического общества Нидерландов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/>
              <a:t>Классификация COVID-19 CO-RADS</a:t>
            </a:r>
            <a:endParaRPr/>
          </a:p>
        </p:txBody>
      </p:sp>
      <p:graphicFrame>
        <p:nvGraphicFramePr>
          <p:cNvPr id="272" name="Google Shape;272;p11"/>
          <p:cNvGraphicFramePr/>
          <p:nvPr>
            <p:extLst>
              <p:ext uri="{D42A27DB-BD31-4B8C-83A1-F6EECF244321}">
                <p14:modId xmlns:p14="http://schemas.microsoft.com/office/powerpoint/2010/main" val="14257086"/>
              </p:ext>
            </p:extLst>
          </p:nvPr>
        </p:nvGraphicFramePr>
        <p:xfrm>
          <a:off x="228629" y="1818454"/>
          <a:ext cx="11473220" cy="2141845"/>
        </p:xfrm>
        <a:graphic>
          <a:graphicData uri="http://schemas.openxmlformats.org/drawingml/2006/table">
            <a:tbl>
              <a:tblPr firstRow="1" bandRow="1">
                <a:noFill/>
                <a:tableStyleId>{9DDC4D58-D4B2-4CC3-81A0-9D5A4B379E93}</a:tableStyleId>
              </a:tblPr>
              <a:tblGrid>
                <a:gridCol w="6057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Плюсы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Минусы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Позволяет определить уровень вероятности COVID-19.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CO-RADS-1 – высокое отрицательное прогностическое значение,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strike="noStrike" cap="non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CO-RADS-5 – высокое положительное прогностическое значение.</a:t>
                      </a:r>
                      <a:endParaRPr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Char char="-"/>
                      </a:pPr>
                      <a:r>
                        <a:rPr lang="ru-RU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Высокая вариабельность оценки уровней CO-RADS 2-4, оценки имеют низкое прогностическое отрицательное значение.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Char char="-"/>
                      </a:pPr>
                      <a:r>
                        <a:rPr lang="ru-RU" sz="18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Находится на стадии разработки.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3" name="Google Shape;273;p11"/>
          <p:cNvSpPr/>
          <p:nvPr/>
        </p:nvSpPr>
        <p:spPr>
          <a:xfrm>
            <a:off x="119447" y="6334780"/>
            <a:ext cx="10346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https://radiologyassistant.nl/chest/covid-19-corads-classification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https://www.radiologen.nl/system/files/bestanden/documenten/2020-03-29a_standaardverslag_covid-19_co-rads_ppt_pdf.pdf</a:t>
            </a:r>
            <a:r>
              <a:rPr lang="ru-RU" sz="1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 dirty="0"/>
              <a:t>Выводы </a:t>
            </a:r>
            <a:endParaRPr dirty="0"/>
          </a:p>
        </p:txBody>
      </p:sp>
      <p:sp>
        <p:nvSpPr>
          <p:cNvPr id="279" name="Google Shape;279;p12"/>
          <p:cNvSpPr txBox="1"/>
          <p:nvPr/>
        </p:nvSpPr>
        <p:spPr>
          <a:xfrm>
            <a:off x="1702600" y="1462700"/>
            <a:ext cx="9675300" cy="10359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Текущие тесты ПЦР на COVID-19 могут быть </a:t>
            </a: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ложноотрицательными</a:t>
            </a:r>
            <a:r>
              <a:rPr lang="ru-RU" sz="1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Окончательный диагноз должен быть подтвержден положительным ПЦР-тестом, который является "золотым" стандартом.</a:t>
            </a:r>
            <a:r>
              <a:rPr lang="ru-RU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1702600" y="4783101"/>
            <a:ext cx="9675300" cy="824528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Регулярные профилактические исследования РГ, КТ, ММГ должны быть приостановлены.</a:t>
            </a: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Следует планировать свести к минимуму визуализацию для плановых пациентов.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1702600" y="2899475"/>
            <a:ext cx="9675300" cy="1139100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грудной клетки в качестве метода диагностики первой линии - временная мера в условиях ограниченных ресурсов.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Стандартизированные протоколы и формулировки описания необходимы.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00" y="1302802"/>
            <a:ext cx="1279398" cy="13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938" y="2727650"/>
            <a:ext cx="1476525" cy="15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500" y="4439453"/>
            <a:ext cx="1414075" cy="15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/>
          <p:nvPr/>
        </p:nvSpPr>
        <p:spPr>
          <a:xfrm>
            <a:off x="4601354" y="6079929"/>
            <a:ext cx="2989292" cy="3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900"/>
              <a:buFont typeface="Calibri"/>
              <a:buNone/>
            </a:pPr>
            <a:r>
              <a:rPr lang="ru-RU" sz="19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chernina909@gmail.com</a:t>
            </a:r>
            <a:endParaRPr/>
          </a:p>
        </p:txBody>
      </p:sp>
      <p:sp>
        <p:nvSpPr>
          <p:cNvPr id="290" name="Google Shape;290;p13"/>
          <p:cNvSpPr txBox="1"/>
          <p:nvPr/>
        </p:nvSpPr>
        <p:spPr>
          <a:xfrm>
            <a:off x="4550460" y="5710601"/>
            <a:ext cx="2764535" cy="36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Чернина Валерия Юрьевна</a:t>
            </a:r>
            <a:endParaRPr sz="18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461d51fc7_0_25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800" cy="7449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</a:t>
            </a:r>
            <a:endParaRPr dirty="0"/>
          </a:p>
        </p:txBody>
      </p:sp>
      <p:sp>
        <p:nvSpPr>
          <p:cNvPr id="191" name="Google Shape;191;g7461d51fc7_0_25"/>
          <p:cNvSpPr txBox="1"/>
          <p:nvPr/>
        </p:nvSpPr>
        <p:spPr>
          <a:xfrm>
            <a:off x="348925" y="2129600"/>
            <a:ext cx="9577200" cy="218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Актуальные заявления мировых сообществ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 сценария от Общества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Флейшнера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Стандартизованная система описания, предложенная RSNA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Стандартизованная система описания CO-RADS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Выводы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/>
          <p:nvPr/>
        </p:nvSpPr>
        <p:spPr>
          <a:xfrm>
            <a:off x="3981624" y="1000000"/>
            <a:ext cx="7911600" cy="1969730"/>
          </a:xfrm>
          <a:prstGeom prst="rect">
            <a:avLst/>
          </a:prstGeom>
          <a:solidFill>
            <a:srgbClr val="DCD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(Обновление 12 марта 2020 года) </a:t>
            </a:r>
            <a:endParaRPr lang="ru-RU" sz="1600" b="1" i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1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 panose="020F0502020204030204" pitchFamily="34" charset="0"/>
              <a:buChar char="✔"/>
            </a:pPr>
            <a:r>
              <a:rPr lang="ru-RU" sz="1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настоящее время в Великобритании результаты КТ не являются основополагающими в оценке пациентов с подозрением на COVID-19.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 panose="020F0502020204030204" pitchFamily="34" charset="0"/>
              <a:buChar char="✔"/>
            </a:pPr>
            <a:r>
              <a:rPr lang="ru-RU" sz="180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Имеющиеся на данный момент данные не свидетельствуют о явном преимуществе КТ перед другими методами и изменении в тактике ведения пациентов в зависимости от результатов КТ.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50" y="1021275"/>
            <a:ext cx="3389749" cy="800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p2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/>
              <a:t>Заявления мировых сообществ</a:t>
            </a: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0" y="6264195"/>
            <a:ext cx="1240354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https://www.rcr.ac.uk/college/coronavirus-covid-19-what-rcr-doing/clinical-information/rcr-position-role-ct-patients</a:t>
            </a:r>
            <a:endParaRPr sz="14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u="sng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https://www.acr.org/Advocacy-and-Economics/ACR-Position-Statements/Recommendations-for-Chest-Radiography-and-CT-for-Suspected-COVID19-Infection</a:t>
            </a:r>
            <a:endParaRPr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451" y="3292902"/>
            <a:ext cx="2167516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"/>
          <p:cNvSpPr/>
          <p:nvPr/>
        </p:nvSpPr>
        <p:spPr>
          <a:xfrm>
            <a:off x="4030575" y="3286600"/>
            <a:ext cx="7911600" cy="2571400"/>
          </a:xfrm>
          <a:prstGeom prst="rect">
            <a:avLst/>
          </a:prstGeom>
          <a:solidFill>
            <a:srgbClr val="DCD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Обновление 22 марта 2020 г.)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dirty="0"/>
          </a:p>
          <a:p>
            <a:pPr marL="3111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КТ грудной клетки в качестве метода диагностики первой линии возможно в качестве временной меры, пока не будут доступны ПЦР-тесты в необходимом количестве.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ACR настоятельно рекомендует проявлять осторожность при использовании такого подхода. 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1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КТ грудной клетки без изменений не означает, что у пациента нет COVID-19, а выявленные при КТ изменения неспецифичны для COVID-19.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/>
              <a:t>Заявления мировых сообществ</a:t>
            </a: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144375" y="6262720"/>
            <a:ext cx="11710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https://car.ca/news/canadian-society-of-thoracic-radiology-and-canadian-association-of-radiologists-statement-on-covid-19/</a:t>
            </a:r>
            <a:endParaRPr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https://pubs.rsna.org/doi/10.1148/radiol.2020201365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375" y="3694300"/>
            <a:ext cx="1848698" cy="984514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p3"/>
          <p:cNvSpPr/>
          <p:nvPr/>
        </p:nvSpPr>
        <p:spPr>
          <a:xfrm>
            <a:off x="3096125" y="3694300"/>
            <a:ext cx="8754900" cy="2554505"/>
          </a:xfrm>
          <a:prstGeom prst="rect">
            <a:avLst/>
          </a:prstGeom>
          <a:solidFill>
            <a:srgbClr val="DCD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6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(Обновление 07 апреля 2020 г.) 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Международное согласованное заявление Общества </a:t>
            </a:r>
            <a:r>
              <a:rPr lang="ru-RU" sz="1600" b="0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Флейшнера</a:t>
            </a:r>
            <a:r>
              <a:rPr lang="ru-RU" sz="1600" b="1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b="0" i="1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Пациентам с подозрением на COVID-19 и легкими симптомами проведение КТ или рентгенографии не показано (</a:t>
            </a:r>
            <a:r>
              <a:rPr lang="ru-RU" sz="1600" b="0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искл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пациенты с риском прогрессирования заболевания).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Пациентам с подозрением на COVID-19 с умеренными и тяжелыми симптомами и высокой </a:t>
            </a:r>
            <a:r>
              <a:rPr lang="ru-RU" sz="1600" b="0" i="1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предтестовой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вероятностью заболевания в условиях ограниченных ресурсов визуализация необходима для медицинской сортировки.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Визуализация необходима пациенту с COVID-19 и ухудшающимся респираторным статусом.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3096125" y="902630"/>
            <a:ext cx="8754900" cy="2554505"/>
          </a:xfrm>
          <a:prstGeom prst="rect">
            <a:avLst/>
          </a:prstGeom>
          <a:solidFill>
            <a:srgbClr val="DCD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1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Обновление 26 марта 2020 года)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 dirty="0"/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Отсутствие изменений при КТ грудной клетки не может исключить COVID-19, особенно у пациентов с недавно появившимися симптомами. </a:t>
            </a:r>
            <a:endParaRPr sz="1600" dirty="0"/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Окончательный диагноз должен быть подтвержден положительным ПЦР-тестом, который является "золотым" стандартом. </a:t>
            </a:r>
            <a:endParaRPr sz="1600" dirty="0"/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i="1" dirty="0"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екомендуют не использовать КТ грудной клетки для скрининга, диагностики и наблюдения для пациентов COVID-19. </a:t>
            </a:r>
            <a:endParaRPr sz="1600" dirty="0"/>
          </a:p>
          <a:p>
            <a:pPr marL="285750" marR="0" lvl="0" indent="-260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ru-RU" sz="1600" i="1" dirty="0">
                <a:latin typeface="Calibri"/>
                <a:ea typeface="Calibri"/>
                <a:cs typeface="Calibri"/>
                <a:sym typeface="Calibri"/>
              </a:rPr>
              <a:t>Р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екомендуют проводить КТ грудной клетки пациентам с подтвержденной инфекцией COVID-19 с осложнениями, такими как абсцесс легких или эмпиема плевры.</a:t>
            </a:r>
            <a:endParaRPr sz="1600" dirty="0"/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375" y="902630"/>
            <a:ext cx="2800636" cy="6059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461d51fc7_0_0"/>
          <p:cNvSpPr/>
          <p:nvPr/>
        </p:nvSpPr>
        <p:spPr>
          <a:xfrm>
            <a:off x="3212425" y="1334225"/>
            <a:ext cx="8757804" cy="2444700"/>
          </a:xfrm>
          <a:prstGeom prst="rect">
            <a:avLst/>
          </a:prstGeom>
          <a:solidFill>
            <a:srgbClr val="DCDCDC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sz="18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(Обновление 14 апреля 2020 года)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КТ не подходит для скрининга и диагностики COVID-19.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мире КТ преимущественно используется в тех ситуациях, когда другие формы тестирования, такие как ПЦР, недоступны, имеют низкую чувствительность или и то, и другое одновременно. </a:t>
            </a:r>
            <a:endParaRPr dirty="0"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Такие ситуации не относятся к Австралии и Новой Зеландии в настоящее время. </a:t>
            </a:r>
            <a:endParaRPr dirty="0"/>
          </a:p>
        </p:txBody>
      </p:sp>
      <p:pic>
        <p:nvPicPr>
          <p:cNvPr id="217" name="Google Shape;217;g7461d51fc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71" y="1334225"/>
            <a:ext cx="2260600" cy="19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7461d51fc7_0_0"/>
          <p:cNvSpPr/>
          <p:nvPr/>
        </p:nvSpPr>
        <p:spPr>
          <a:xfrm>
            <a:off x="111456" y="6359516"/>
            <a:ext cx="5261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ru-RU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https://www.ranzcr.com/our-work/coronavirus#advic</a:t>
            </a:r>
            <a:endParaRPr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7461d51fc7_0_0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8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ru-RU" sz="3200"/>
              <a:t>Заявления мировых сообществ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ru-RU" sz="2200"/>
              <a:t>Международное согласованное заявление Общества Флейшнера</a:t>
            </a:r>
            <a:endParaRPr sz="2200"/>
          </a:p>
        </p:txBody>
      </p:sp>
      <p:pic>
        <p:nvPicPr>
          <p:cNvPr id="225" name="Google Shape;2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2" y="841327"/>
            <a:ext cx="10898012" cy="45904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6" name="Google Shape;226;p5"/>
          <p:cNvSpPr/>
          <p:nvPr/>
        </p:nvSpPr>
        <p:spPr>
          <a:xfrm>
            <a:off x="0" y="6528300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https://pubs.rsna.org/doi/10.1148/radiol.2020201365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3" y="854975"/>
            <a:ext cx="10898012" cy="45904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2" name="Google Shape;232;p6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ru-RU" sz="2400"/>
              <a:t>Международное согласованное заявление Общества Флейшнера</a:t>
            </a:r>
            <a:endParaRPr sz="2400"/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353" y="1827609"/>
            <a:ext cx="10219936" cy="4474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4" name="Google Shape;234;p6"/>
          <p:cNvSpPr/>
          <p:nvPr/>
        </p:nvSpPr>
        <p:spPr>
          <a:xfrm>
            <a:off x="107000" y="6490075"/>
            <a:ext cx="434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https://pubs.rsna.org/doi/10.1148/radiol.2020201365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03" y="854975"/>
            <a:ext cx="10898012" cy="45904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0" name="Google Shape;240;p7"/>
          <p:cNvSpPr txBox="1">
            <a:spLocks noGrp="1"/>
          </p:cNvSpPr>
          <p:nvPr>
            <p:ph type="title"/>
          </p:nvPr>
        </p:nvSpPr>
        <p:spPr>
          <a:xfrm>
            <a:off x="479376" y="0"/>
            <a:ext cx="11710731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ru-RU" sz="2400"/>
              <a:t>Международное согласованное заявление Общества Флейшнера</a:t>
            </a:r>
            <a:endParaRPr sz="2400"/>
          </a:p>
        </p:txBody>
      </p:sp>
      <p:pic>
        <p:nvPicPr>
          <p:cNvPr id="241" name="Google Shape;24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9353" y="1827609"/>
            <a:ext cx="10219936" cy="4474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7"/>
          <p:cNvSpPr/>
          <p:nvPr/>
        </p:nvSpPr>
        <p:spPr>
          <a:xfrm>
            <a:off x="0" y="6528300"/>
            <a:ext cx="4487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alibri"/>
              <a:buNone/>
            </a:pPr>
            <a:r>
              <a:rPr lang="ru-RU" sz="1400" b="0" i="0" u="sng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https://pubs.rsna.org/doi/10.1148/radiol.2020201365</a:t>
            </a:r>
            <a:endParaRPr sz="14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3434" y="912907"/>
            <a:ext cx="10161563" cy="447461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>
            <a:spLocks noGrp="1"/>
          </p:cNvSpPr>
          <p:nvPr>
            <p:ph type="title"/>
          </p:nvPr>
        </p:nvSpPr>
        <p:spPr>
          <a:xfrm>
            <a:off x="1" y="40591"/>
            <a:ext cx="9594376" cy="74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Calibri"/>
              <a:buNone/>
            </a:pPr>
            <a:r>
              <a:rPr lang="ru-RU" sz="2520" dirty="0" err="1">
                <a:solidFill>
                  <a:schemeClr val="lt1"/>
                </a:solidFill>
              </a:rPr>
              <a:t>Консенсусное</a:t>
            </a:r>
            <a:r>
              <a:rPr lang="ru-RU" sz="2520" dirty="0">
                <a:solidFill>
                  <a:schemeClr val="lt1"/>
                </a:solidFill>
              </a:rPr>
              <a:t> заявление Рентгенологического общества </a:t>
            </a:r>
            <a:br>
              <a:rPr lang="ru-RU" sz="2520" dirty="0">
                <a:solidFill>
                  <a:schemeClr val="lt1"/>
                </a:solidFill>
              </a:rPr>
            </a:br>
            <a:r>
              <a:rPr lang="ru-RU" sz="2520" dirty="0">
                <a:solidFill>
                  <a:schemeClr val="lt1"/>
                </a:solidFill>
              </a:rPr>
              <a:t>Северной Америки (RSNA)</a:t>
            </a:r>
            <a:endParaRPr sz="2520" dirty="0">
              <a:solidFill>
                <a:schemeClr val="lt1"/>
              </a:solidFill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0" y="6396968"/>
            <a:ext cx="49872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alibri"/>
              <a:buNone/>
            </a:pPr>
            <a:r>
              <a:rPr lang="ru-RU" sz="16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https://pubs.rsna.org/doi/10.1148/ryct.2020200152#tbl1</a:t>
            </a: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90075" y="881249"/>
            <a:ext cx="9594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ru-RU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Одобрено the Society of Thoracic Radiology, ACR и RSNA.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8"/>
          <p:cNvGraphicFramePr/>
          <p:nvPr/>
        </p:nvGraphicFramePr>
        <p:xfrm>
          <a:off x="1017896" y="1513748"/>
          <a:ext cx="10156200" cy="4387200"/>
        </p:xfrm>
        <a:graphic>
          <a:graphicData uri="http://schemas.openxmlformats.org/drawingml/2006/table">
            <a:tbl>
              <a:tblPr firstRow="1" bandRow="1">
                <a:noFill/>
                <a:tableStyleId>{9DDC4D58-D4B2-4CC3-81A0-9D5A4B379E93}</a:tableStyleId>
              </a:tblPr>
              <a:tblGrid>
                <a:gridCol w="338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Категория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Рекомендованный текст для протокола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Типичные проявления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Выявлены типичные признаки (COVID-19) пневмонии. 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Неопределённые проявления</a:t>
                      </a:r>
                      <a:endParaRPr sz="18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Выявлены признаки характерные для (COVID-19) пневмонии, однако данные признаки не специфичны и могут встречаться при множестве других инфекционных и неинфекционных процессов.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Атипичные признаки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Выявленные признаки не типичны для (COVID-19) пневмонии. Следует рассмотреть вероятность другого диагноза.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Нет признаков пневмонии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Признаков пневмонии не выявлено. (Имейте ввиду, что КТ-картина может оставаться без изменения на ранней стадии COVID-19.)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2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2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1353</Words>
  <Application>Microsoft Office PowerPoint</Application>
  <PresentationFormat>Широкоэкранный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Noto Sans Symbols</vt:lpstr>
      <vt:lpstr>2_Тема Office</vt:lpstr>
      <vt:lpstr>Обзор актуальных международных рекомендаций по COVID-19</vt:lpstr>
      <vt:lpstr>План</vt:lpstr>
      <vt:lpstr>Заявления мировых сообществ</vt:lpstr>
      <vt:lpstr>Заявления мировых сообществ</vt:lpstr>
      <vt:lpstr>Заявления мировых сообществ</vt:lpstr>
      <vt:lpstr>Международное согласованное заявление Общества Флейшнера</vt:lpstr>
      <vt:lpstr>Международное согласованное заявление Общества Флейшнера</vt:lpstr>
      <vt:lpstr>Международное согласованное заявление Общества Флейшнера</vt:lpstr>
      <vt:lpstr>Консенсусное заявление Рентгенологического общества  Северной Америки (RSNA)</vt:lpstr>
      <vt:lpstr>Консенсусное заявление Рентгенологического общества  Северной Америки (RSNA)</vt:lpstr>
      <vt:lpstr>Классификация COVID-19 CO-RADS</vt:lpstr>
      <vt:lpstr>Классификация COVID-19 CO-RADS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актуальных международных рекомендаций по COVID-19</dc:title>
  <dc:creator>Ирина Феофанова</dc:creator>
  <cp:lastModifiedBy>Ирина Феофанова</cp:lastModifiedBy>
  <cp:revision>5</cp:revision>
  <dcterms:modified xsi:type="dcterms:W3CDTF">2020-04-22T13:52:08Z</dcterms:modified>
</cp:coreProperties>
</file>